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3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17601-5A7C-45C1-B7A2-E3ACB1FA4C90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2439D-1FB1-4E50-B1DF-EA213E16C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Agglomerative: Initially consider every data point as an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individual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Cluster and at every step,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merge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the nearest pairs of the cluster. (It is a bottom-up method). At first, every dataset is considered an individual entity or cluster. At every iteration, the clusters merge with different clusters until one cluster is formed. 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Divisive: We can say that Divisive Hierarchical clustering is precisely the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opposite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of Agglomerative Hierarchical clustering. In Divisive Hierarchical clustering, we take into account all of the data points as a single cluster and in every iteration, we separate the data points from the clusters which aren’t comparable. In the end, we are left with 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Agglomerative: Initially consider every data point as an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individual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Cluster and at every step,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merge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the nearest pairs of the cluster. (It is a bottom-up method). At first, every dataset is considered an individual entity or cluster. At every iteration, the clusters merge with different clusters until one cluster is formed. 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Divisive: We can say that Divisive Hierarchical clustering is precisely the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opposite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of Agglomerative Hierarchical clustering. In Divisive Hierarchical clustering, we take into account all of the data points as a single cluster and in every iteration, we separate the data points from the clusters which aren’t comparable. In the end, we are left with 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K-Means clustering is an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unsupervised machine learning algorithm that divides the given data into the given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Here, the “K” is the given number of predefined clusters, that need to be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K-Means clustering is an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unsupervised machine learning algorithm that divides the given data into the given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Here, the “K” is the given number of predefined clusters, that need to be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110E-909A-4BC4-9F15-3CAA3E1EF146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997-91CD-4159-B44C-BB3ED7F120A9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6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C1A3C-44F0-4DEC-8E28-0247288BD11E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8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8008-A7F6-43BA-87E7-3D691F97D9D8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1EF71-9073-404A-8A84-AEB3830EA848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4238-8940-47A2-AB53-23A1707529CF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AA489-287A-45F2-B0F4-4EF25F576D89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C779-3218-4A57-8C15-24B645501767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8600-0174-4722-AA0C-25AB0AF38515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9805-1ACF-4CB4-AC17-F1ED67C36EB2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B8CE-150C-4D59-8CA6-04C0349034A9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4EC984E-2D32-4CD3-9A60-3248362EF735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Aditya Prakash - 002725414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39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CB7F5-E79C-6FB0-6FBD-0146BDED4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61" y="721573"/>
            <a:ext cx="3560218" cy="4225532"/>
          </a:xfrm>
          <a:solidFill>
            <a:srgbClr val="FFFF00"/>
          </a:solidFill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i="0" dirty="0">
                <a:latin typeface="Amasis MT Pro Black" panose="020B0604020202020204" pitchFamily="18" charset="0"/>
              </a:rPr>
              <a:t>Clustering in </a:t>
            </a:r>
            <a:br>
              <a:rPr lang="en-US" sz="4000" i="0" dirty="0">
                <a:latin typeface="Amasis MT Pro Black" panose="020B0604020202020204" pitchFamily="18" charset="0"/>
              </a:rPr>
            </a:br>
            <a:r>
              <a:rPr lang="en-US" sz="4000" i="0" dirty="0">
                <a:latin typeface="Amasis MT Pro Black" panose="020B0604020202020204" pitchFamily="18" charset="0"/>
              </a:rPr>
              <a:t>Machine Learning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F49C89A-8F7A-FDF7-1EFD-909F4E0E7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116"/>
          <a:stretch/>
        </p:blipFill>
        <p:spPr>
          <a:xfrm>
            <a:off x="4061540" y="721572"/>
            <a:ext cx="7520860" cy="42255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1EC79-BD97-6719-A11E-E4C5C287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Aditya Prakash - 002725414</a:t>
            </a:r>
          </a:p>
        </p:txBody>
      </p:sp>
    </p:spTree>
    <p:extLst>
      <p:ext uri="{BB962C8B-B14F-4D97-AF65-F5344CB8AC3E}">
        <p14:creationId xmlns:p14="http://schemas.microsoft.com/office/powerpoint/2010/main" val="41218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1153CEAB-F796-4EA9-3D7D-A646EF67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011" b="336"/>
          <a:stretch/>
        </p:blipFill>
        <p:spPr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7F7C2-43A3-8F95-D86F-CC12E105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6" y="203200"/>
            <a:ext cx="4859383" cy="935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 dirty="0"/>
              <a:t>Problem Statement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D9386-F1A2-62B4-E4FF-151FDE97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Aditya Prakash - 002725414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764CDA9-FD03-F515-1D21-84ACB2B1AFC5}"/>
              </a:ext>
            </a:extLst>
          </p:cNvPr>
          <p:cNvSpPr txBox="1">
            <a:spLocks/>
          </p:cNvSpPr>
          <p:nvPr/>
        </p:nvSpPr>
        <p:spPr>
          <a:xfrm>
            <a:off x="666205" y="1506916"/>
            <a:ext cx="5649685" cy="317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Perform </a:t>
            </a:r>
            <a:r>
              <a:rPr lang="en-US" sz="2200" b="1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hierarchical clustering </a:t>
            </a: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on: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The Play data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The data generated with the help of two equations of concentric circles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Perform </a:t>
            </a:r>
            <a:r>
              <a:rPr lang="en-US" sz="2200" b="1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k-Means clustering </a:t>
            </a: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on Boston Housing Data</a:t>
            </a:r>
          </a:p>
          <a:p>
            <a:pPr marL="285750" indent="-285750"/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C662-F44E-4F47-808E-F356BE4B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9" y="3800036"/>
            <a:ext cx="5548555" cy="249567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5662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89C3E63-AD81-4BD0-AA9C-23229BD5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423953"/>
            <a:ext cx="12192000" cy="243404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28151 w 12192000"/>
              <a:gd name="connsiteY5" fmla="*/ 530195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612686"/>
                </a:lnTo>
                <a:cubicBezTo>
                  <a:pt x="12034412" y="618745"/>
                  <a:pt x="12066428" y="540925"/>
                  <a:pt x="11965990" y="534747"/>
                </a:cubicBezTo>
                <a:cubicBezTo>
                  <a:pt x="11875649" y="534469"/>
                  <a:pt x="11715756" y="519365"/>
                  <a:pt x="11660712" y="521907"/>
                </a:cubicBezTo>
                <a:cubicBezTo>
                  <a:pt x="11623806" y="513230"/>
                  <a:pt x="11560758" y="522989"/>
                  <a:pt x="11528151" y="530195"/>
                </a:cubicBezTo>
                <a:cubicBezTo>
                  <a:pt x="11456643" y="529828"/>
                  <a:pt x="11449669" y="605046"/>
                  <a:pt x="11358455" y="579277"/>
                </a:cubicBezTo>
                <a:cubicBezTo>
                  <a:pt x="11316233" y="586440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6" name="Picture 65" descr="Lines intersecting at pushpin">
            <a:extLst>
              <a:ext uri="{FF2B5EF4-FFF2-40B4-BE49-F238E27FC236}">
                <a16:creationId xmlns:a16="http://schemas.microsoft.com/office/drawing/2014/main" id="{26DAD9F9-BC7E-A4E3-9FFC-53BB1D220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8" r="1" b="1"/>
          <a:stretch/>
        </p:blipFill>
        <p:spPr>
          <a:xfrm>
            <a:off x="451072" y="1522505"/>
            <a:ext cx="4354507" cy="35192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D9386-F1A2-62B4-E4FF-151FDE97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Aditya Prakash - 002725414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7F7C2-43A3-8F95-D86F-CC12E105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71" y="1522505"/>
            <a:ext cx="4354507" cy="645161"/>
          </a:xfrm>
          <a:solidFill>
            <a:srgbClr val="FFFF00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i="0" dirty="0"/>
              <a:t>Distance Measure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A6AE6-6FC7-2A04-C854-02A832800D64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82" y="480377"/>
            <a:ext cx="6277918" cy="58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3D rendering of game pieces tied together with a rope">
            <a:extLst>
              <a:ext uri="{FF2B5EF4-FFF2-40B4-BE49-F238E27FC236}">
                <a16:creationId xmlns:a16="http://schemas.microsoft.com/office/drawing/2014/main" id="{295594CE-C39B-064D-9AE4-25918EC2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3" r="30779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8F46C-F764-A892-6BB6-07A62E95D7B3}"/>
              </a:ext>
            </a:extLst>
          </p:cNvPr>
          <p:cNvSpPr txBox="1">
            <a:spLocks/>
          </p:cNvSpPr>
          <p:nvPr/>
        </p:nvSpPr>
        <p:spPr>
          <a:xfrm>
            <a:off x="1390887" y="1140372"/>
            <a:ext cx="3575251" cy="124022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i="0" dirty="0"/>
              <a:t>Hierarchical Clustering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62101D-04EC-80E8-1AA5-510D8CFD162D}"/>
              </a:ext>
            </a:extLst>
          </p:cNvPr>
          <p:cNvSpPr txBox="1">
            <a:spLocks/>
          </p:cNvSpPr>
          <p:nvPr/>
        </p:nvSpPr>
        <p:spPr>
          <a:xfrm>
            <a:off x="6129778" y="1791910"/>
            <a:ext cx="5295900" cy="34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Abadi Extra Light" panose="020B0604020202020204" pitchFamily="34" charset="0"/>
              </a:rPr>
              <a:t>A </a:t>
            </a:r>
            <a:r>
              <a:rPr lang="en-US" sz="2200" b="1" i="0" dirty="0">
                <a:effectLst/>
                <a:latin typeface="Abadi Extra Light" panose="020B0604020202020204" pitchFamily="34" charset="0"/>
              </a:rPr>
              <a:t>Hierarchical clustering </a:t>
            </a:r>
            <a:r>
              <a:rPr lang="en-US" sz="2200" b="0" i="0" dirty="0">
                <a:effectLst/>
                <a:latin typeface="Abadi Extra Light" panose="020B0604020202020204" pitchFamily="34" charset="0"/>
              </a:rPr>
              <a:t>method works via grouping data into a tree of clusters</a:t>
            </a:r>
          </a:p>
          <a:p>
            <a:r>
              <a:rPr lang="en-US" sz="2200" dirty="0">
                <a:latin typeface="Abadi Extra Light" panose="020B0604020202020204" pitchFamily="34" charset="0"/>
              </a:rPr>
              <a:t>Types of Hierarchical clustering:</a:t>
            </a:r>
          </a:p>
          <a:p>
            <a:pPr lvl="1"/>
            <a:r>
              <a:rPr lang="en-US" sz="2200" b="1" i="0" dirty="0">
                <a:solidFill>
                  <a:srgbClr val="FFFFFF"/>
                </a:solidFill>
                <a:effectLst/>
                <a:latin typeface="urw-din"/>
              </a:rPr>
              <a:t>Agglomerative: </a:t>
            </a:r>
            <a:r>
              <a:rPr lang="en-US" sz="2200" b="0" i="0" dirty="0">
                <a:solidFill>
                  <a:srgbClr val="FFFFFF"/>
                </a:solidFill>
                <a:effectLst/>
                <a:latin typeface="urw-din"/>
              </a:rPr>
              <a:t>A bottom-up method</a:t>
            </a:r>
            <a:endParaRPr lang="en-US" sz="2200" b="1" i="0" dirty="0">
              <a:solidFill>
                <a:srgbClr val="FFFFFF"/>
              </a:solidFill>
              <a:effectLst/>
              <a:latin typeface="Abadi Extra Light" panose="020B0604020202020204" pitchFamily="34" charset="0"/>
            </a:endParaRPr>
          </a:p>
          <a:p>
            <a:pPr lvl="1"/>
            <a:r>
              <a:rPr lang="en-US" sz="2200" b="1" i="0" dirty="0">
                <a:solidFill>
                  <a:srgbClr val="FFFFFF"/>
                </a:solidFill>
                <a:effectLst/>
                <a:latin typeface="urw-din"/>
              </a:rPr>
              <a:t>Divisive: </a:t>
            </a:r>
            <a:r>
              <a:rPr lang="en-US" sz="2200" dirty="0">
                <a:solidFill>
                  <a:srgbClr val="FFFFFF"/>
                </a:solidFill>
                <a:latin typeface="urw-din"/>
              </a:rPr>
              <a:t>A top-down method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4649D2-AE0A-1076-7A12-9F9BBFD0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</p:spTree>
    <p:extLst>
      <p:ext uri="{BB962C8B-B14F-4D97-AF65-F5344CB8AC3E}">
        <p14:creationId xmlns:p14="http://schemas.microsoft.com/office/powerpoint/2010/main" val="371470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3D rendering of game pieces tied together with a rope">
            <a:extLst>
              <a:ext uri="{FF2B5EF4-FFF2-40B4-BE49-F238E27FC236}">
                <a16:creationId xmlns:a16="http://schemas.microsoft.com/office/drawing/2014/main" id="{295594CE-C39B-064D-9AE4-25918EC2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3" r="30779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8F46C-F764-A892-6BB6-07A62E95D7B3}"/>
              </a:ext>
            </a:extLst>
          </p:cNvPr>
          <p:cNvSpPr txBox="1">
            <a:spLocks/>
          </p:cNvSpPr>
          <p:nvPr/>
        </p:nvSpPr>
        <p:spPr>
          <a:xfrm>
            <a:off x="1390887" y="1140372"/>
            <a:ext cx="3575251" cy="124022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i="0" dirty="0"/>
              <a:t>Hierarchical Clustering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4649D2-AE0A-1076-7A12-9F9BBFD0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Aditya Prakash - 002725414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7E9B3-32B5-5AD2-50F6-02CEF6F8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331" y="1436828"/>
            <a:ext cx="5888042" cy="39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1" name="Picture 120" descr="Layered cut out with multiple colours">
            <a:extLst>
              <a:ext uri="{FF2B5EF4-FFF2-40B4-BE49-F238E27FC236}">
                <a16:creationId xmlns:a16="http://schemas.microsoft.com/office/drawing/2014/main" id="{4F250068-CF20-FD7E-1019-D985DAC8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23" r="44745" b="-2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3BDE6-4B89-B581-67EF-AA835F14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05" y="501651"/>
            <a:ext cx="2255855" cy="13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latin typeface="Monotype Corsiva" panose="03010101010201010101" pitchFamily="66" charset="0"/>
              </a:rPr>
              <a:t>k-</a:t>
            </a:r>
            <a:r>
              <a:rPr lang="en-US" sz="1600" b="1" i="0" dirty="0">
                <a:latin typeface="Monotype Corsiva" panose="03010101010201010101" pitchFamily="66" charset="0"/>
              </a:rPr>
              <a:t> </a:t>
            </a:r>
            <a:r>
              <a:rPr lang="en-US" i="0" dirty="0"/>
              <a:t>Means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8A4E-4481-CEFB-D41C-C6FC65F5385B}"/>
              </a:ext>
            </a:extLst>
          </p:cNvPr>
          <p:cNvSpPr txBox="1">
            <a:spLocks/>
          </p:cNvSpPr>
          <p:nvPr/>
        </p:nvSpPr>
        <p:spPr>
          <a:xfrm>
            <a:off x="5955341" y="3681533"/>
            <a:ext cx="5094573" cy="21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tx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896B6C-1E84-AB5D-1461-0F04823E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Aditya Prakash - 002725414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CD01F-10D5-C2DF-7833-E93997BB2715}"/>
              </a:ext>
            </a:extLst>
          </p:cNvPr>
          <p:cNvSpPr txBox="1">
            <a:spLocks/>
          </p:cNvSpPr>
          <p:nvPr/>
        </p:nvSpPr>
        <p:spPr>
          <a:xfrm>
            <a:off x="6183610" y="2314851"/>
            <a:ext cx="5326780" cy="22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One of the most widely used unsupervised machine learning algorithms</a:t>
            </a:r>
          </a:p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Divides the given data into the given number (</a:t>
            </a:r>
            <a:r>
              <a:rPr lang="en-US" sz="2400" b="1" i="0" dirty="0">
                <a:solidFill>
                  <a:schemeClr val="tx1"/>
                </a:solidFill>
                <a:latin typeface="Monotype Corsiva" panose="03010101010201010101" pitchFamily="66" charset="0"/>
              </a:rPr>
              <a:t>k </a:t>
            </a: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) of clusters</a:t>
            </a:r>
          </a:p>
        </p:txBody>
      </p:sp>
    </p:spTree>
    <p:extLst>
      <p:ext uri="{BB962C8B-B14F-4D97-AF65-F5344CB8AC3E}">
        <p14:creationId xmlns:p14="http://schemas.microsoft.com/office/powerpoint/2010/main" val="50540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1" name="Picture 120" descr="Layered cut out with multiple colours">
            <a:extLst>
              <a:ext uri="{FF2B5EF4-FFF2-40B4-BE49-F238E27FC236}">
                <a16:creationId xmlns:a16="http://schemas.microsoft.com/office/drawing/2014/main" id="{4F250068-CF20-FD7E-1019-D985DAC8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23" r="44745" b="-2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3BDE6-4B89-B581-67EF-AA835F14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05" y="501651"/>
            <a:ext cx="2255855" cy="13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latin typeface="Monotype Corsiva" panose="03010101010201010101" pitchFamily="66" charset="0"/>
              </a:rPr>
              <a:t>k-</a:t>
            </a:r>
            <a:r>
              <a:rPr lang="en-US" sz="1600" b="1" i="0" dirty="0">
                <a:latin typeface="Monotype Corsiva" panose="03010101010201010101" pitchFamily="66" charset="0"/>
              </a:rPr>
              <a:t> </a:t>
            </a:r>
            <a:r>
              <a:rPr lang="en-US" i="0" dirty="0"/>
              <a:t>Means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8A4E-4481-CEFB-D41C-C6FC65F5385B}"/>
              </a:ext>
            </a:extLst>
          </p:cNvPr>
          <p:cNvSpPr txBox="1">
            <a:spLocks/>
          </p:cNvSpPr>
          <p:nvPr/>
        </p:nvSpPr>
        <p:spPr>
          <a:xfrm>
            <a:off x="5955341" y="3681533"/>
            <a:ext cx="5094573" cy="21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tx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896B6C-1E84-AB5D-1461-0F04823E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Aditya Prakash - 002725414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77EFC-F37B-121A-4B7A-B8B3D2BFF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94" y="205762"/>
            <a:ext cx="4064853" cy="327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8F3E8-293F-C46B-BAC4-1DC007FEB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19" y="3424005"/>
            <a:ext cx="3975939" cy="32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14E8BBB-86D9-4509-BCBB-77E9305B4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297DB1A-DE82-4C45-83B4-3DAC7D8BA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86299" y="0"/>
            <a:ext cx="10105701" cy="1635919"/>
          </a:xfrm>
          <a:custGeom>
            <a:avLst/>
            <a:gdLst>
              <a:gd name="connsiteX0" fmla="*/ 10105701 w 10105701"/>
              <a:gd name="connsiteY0" fmla="*/ 0 h 1635919"/>
              <a:gd name="connsiteX1" fmla="*/ 0 w 10105701"/>
              <a:gd name="connsiteY1" fmla="*/ 0 h 1635919"/>
              <a:gd name="connsiteX2" fmla="*/ 0 w 10105701"/>
              <a:gd name="connsiteY2" fmla="*/ 1490941 h 1635919"/>
              <a:gd name="connsiteX3" fmla="*/ 4607 w 10105701"/>
              <a:gd name="connsiteY3" fmla="*/ 1491637 h 1635919"/>
              <a:gd name="connsiteX4" fmla="*/ 37930 w 10105701"/>
              <a:gd name="connsiteY4" fmla="*/ 1496454 h 1635919"/>
              <a:gd name="connsiteX5" fmla="*/ 78230 w 10105701"/>
              <a:gd name="connsiteY5" fmla="*/ 1509231 h 1635919"/>
              <a:gd name="connsiteX6" fmla="*/ 275459 w 10105701"/>
              <a:gd name="connsiteY6" fmla="*/ 1526793 h 1635919"/>
              <a:gd name="connsiteX7" fmla="*/ 379368 w 10105701"/>
              <a:gd name="connsiteY7" fmla="*/ 1539602 h 1635919"/>
              <a:gd name="connsiteX8" fmla="*/ 416973 w 10105701"/>
              <a:gd name="connsiteY8" fmla="*/ 1542697 h 1635919"/>
              <a:gd name="connsiteX9" fmla="*/ 524619 w 10105701"/>
              <a:gd name="connsiteY9" fmla="*/ 1569736 h 1635919"/>
              <a:gd name="connsiteX10" fmla="*/ 601753 w 10105701"/>
              <a:gd name="connsiteY10" fmla="*/ 1569757 h 1635919"/>
              <a:gd name="connsiteX11" fmla="*/ 819077 w 10105701"/>
              <a:gd name="connsiteY11" fmla="*/ 1602271 h 1635919"/>
              <a:gd name="connsiteX12" fmla="*/ 977607 w 10105701"/>
              <a:gd name="connsiteY12" fmla="*/ 1614490 h 1635919"/>
              <a:gd name="connsiteX13" fmla="*/ 1204410 w 10105701"/>
              <a:gd name="connsiteY13" fmla="*/ 1604796 h 1635919"/>
              <a:gd name="connsiteX14" fmla="*/ 1289468 w 10105701"/>
              <a:gd name="connsiteY14" fmla="*/ 1624111 h 1635919"/>
              <a:gd name="connsiteX15" fmla="*/ 1366651 w 10105701"/>
              <a:gd name="connsiteY15" fmla="*/ 1630201 h 1635919"/>
              <a:gd name="connsiteX16" fmla="*/ 1381356 w 10105701"/>
              <a:gd name="connsiteY16" fmla="*/ 1632866 h 1635919"/>
              <a:gd name="connsiteX17" fmla="*/ 1445426 w 10105701"/>
              <a:gd name="connsiteY17" fmla="*/ 1629568 h 1635919"/>
              <a:gd name="connsiteX18" fmla="*/ 1650367 w 10105701"/>
              <a:gd name="connsiteY18" fmla="*/ 1560368 h 1635919"/>
              <a:gd name="connsiteX19" fmla="*/ 1772393 w 10105701"/>
              <a:gd name="connsiteY19" fmla="*/ 1507860 h 1635919"/>
              <a:gd name="connsiteX20" fmla="*/ 1891965 w 10105701"/>
              <a:gd name="connsiteY20" fmla="*/ 1480365 h 1635919"/>
              <a:gd name="connsiteX21" fmla="*/ 2057728 w 10105701"/>
              <a:gd name="connsiteY21" fmla="*/ 1429583 h 1635919"/>
              <a:gd name="connsiteX22" fmla="*/ 2073665 w 10105701"/>
              <a:gd name="connsiteY22" fmla="*/ 1421070 h 1635919"/>
              <a:gd name="connsiteX23" fmla="*/ 2181244 w 10105701"/>
              <a:gd name="connsiteY23" fmla="*/ 1378831 h 1635919"/>
              <a:gd name="connsiteX24" fmla="*/ 2304560 w 10105701"/>
              <a:gd name="connsiteY24" fmla="*/ 1366100 h 1635919"/>
              <a:gd name="connsiteX25" fmla="*/ 2391564 w 10105701"/>
              <a:gd name="connsiteY25" fmla="*/ 1371094 h 1635919"/>
              <a:gd name="connsiteX26" fmla="*/ 2494921 w 10105701"/>
              <a:gd name="connsiteY26" fmla="*/ 1365603 h 1635919"/>
              <a:gd name="connsiteX27" fmla="*/ 2734096 w 10105701"/>
              <a:gd name="connsiteY27" fmla="*/ 1356515 h 1635919"/>
              <a:gd name="connsiteX28" fmla="*/ 2739531 w 10105701"/>
              <a:gd name="connsiteY28" fmla="*/ 1357291 h 1635919"/>
              <a:gd name="connsiteX29" fmla="*/ 2865222 w 10105701"/>
              <a:gd name="connsiteY29" fmla="*/ 1359114 h 1635919"/>
              <a:gd name="connsiteX30" fmla="*/ 2896689 w 10105701"/>
              <a:gd name="connsiteY30" fmla="*/ 1363122 h 1635919"/>
              <a:gd name="connsiteX31" fmla="*/ 2897238 w 10105701"/>
              <a:gd name="connsiteY31" fmla="*/ 1364119 h 1635919"/>
              <a:gd name="connsiteX32" fmla="*/ 2965170 w 10105701"/>
              <a:gd name="connsiteY32" fmla="*/ 1346675 h 1635919"/>
              <a:gd name="connsiteX33" fmla="*/ 3018649 w 10105701"/>
              <a:gd name="connsiteY33" fmla="*/ 1330715 h 1635919"/>
              <a:gd name="connsiteX34" fmla="*/ 3032731 w 10105701"/>
              <a:gd name="connsiteY34" fmla="*/ 1320413 h 1635919"/>
              <a:gd name="connsiteX35" fmla="*/ 3304966 w 10105701"/>
              <a:gd name="connsiteY35" fmla="*/ 1277664 h 1635919"/>
              <a:gd name="connsiteX36" fmla="*/ 3431592 w 10105701"/>
              <a:gd name="connsiteY36" fmla="*/ 1260880 h 1635919"/>
              <a:gd name="connsiteX37" fmla="*/ 3594306 w 10105701"/>
              <a:gd name="connsiteY37" fmla="*/ 1248466 h 1635919"/>
              <a:gd name="connsiteX38" fmla="*/ 3786599 w 10105701"/>
              <a:gd name="connsiteY38" fmla="*/ 1224300 h 1635919"/>
              <a:gd name="connsiteX39" fmla="*/ 3841066 w 10105701"/>
              <a:gd name="connsiteY39" fmla="*/ 1228373 h 1635919"/>
              <a:gd name="connsiteX40" fmla="*/ 3961204 w 10105701"/>
              <a:gd name="connsiteY40" fmla="*/ 1209839 h 1635919"/>
              <a:gd name="connsiteX41" fmla="*/ 4032612 w 10105701"/>
              <a:gd name="connsiteY41" fmla="*/ 1202505 h 1635919"/>
              <a:gd name="connsiteX42" fmla="*/ 4059004 w 10105701"/>
              <a:gd name="connsiteY42" fmla="*/ 1205617 h 1635919"/>
              <a:gd name="connsiteX43" fmla="*/ 4096357 w 10105701"/>
              <a:gd name="connsiteY43" fmla="*/ 1205997 h 1635919"/>
              <a:gd name="connsiteX44" fmla="*/ 4223514 w 10105701"/>
              <a:gd name="connsiteY44" fmla="*/ 1208065 h 1635919"/>
              <a:gd name="connsiteX45" fmla="*/ 4264608 w 10105701"/>
              <a:gd name="connsiteY45" fmla="*/ 1202745 h 1635919"/>
              <a:gd name="connsiteX46" fmla="*/ 4270507 w 10105701"/>
              <a:gd name="connsiteY46" fmla="*/ 1201530 h 1635919"/>
              <a:gd name="connsiteX47" fmla="*/ 4323515 w 10105701"/>
              <a:gd name="connsiteY47" fmla="*/ 1188341 h 1635919"/>
              <a:gd name="connsiteX48" fmla="*/ 4412266 w 10105701"/>
              <a:gd name="connsiteY48" fmla="*/ 1163198 h 1635919"/>
              <a:gd name="connsiteX49" fmla="*/ 4493624 w 10105701"/>
              <a:gd name="connsiteY49" fmla="*/ 1141641 h 1635919"/>
              <a:gd name="connsiteX50" fmla="*/ 4547947 w 10105701"/>
              <a:gd name="connsiteY50" fmla="*/ 1135059 h 1635919"/>
              <a:gd name="connsiteX51" fmla="*/ 4570899 w 10105701"/>
              <a:gd name="connsiteY51" fmla="*/ 1127614 h 1635919"/>
              <a:gd name="connsiteX52" fmla="*/ 4675496 w 10105701"/>
              <a:gd name="connsiteY52" fmla="*/ 1126467 h 1635919"/>
              <a:gd name="connsiteX53" fmla="*/ 4726643 w 10105701"/>
              <a:gd name="connsiteY53" fmla="*/ 1145555 h 1635919"/>
              <a:gd name="connsiteX54" fmla="*/ 4847920 w 10105701"/>
              <a:gd name="connsiteY54" fmla="*/ 1149205 h 1635919"/>
              <a:gd name="connsiteX55" fmla="*/ 4919404 w 10105701"/>
              <a:gd name="connsiteY55" fmla="*/ 1155004 h 1635919"/>
              <a:gd name="connsiteX56" fmla="*/ 4944872 w 10105701"/>
              <a:gd name="connsiteY56" fmla="*/ 1162888 h 1635919"/>
              <a:gd name="connsiteX57" fmla="*/ 4981573 w 10105701"/>
              <a:gd name="connsiteY57" fmla="*/ 1170076 h 1635919"/>
              <a:gd name="connsiteX58" fmla="*/ 5045039 w 10105701"/>
              <a:gd name="connsiteY58" fmla="*/ 1187167 h 1635919"/>
              <a:gd name="connsiteX59" fmla="*/ 5106386 w 10105701"/>
              <a:gd name="connsiteY59" fmla="*/ 1195314 h 1635919"/>
              <a:gd name="connsiteX60" fmla="*/ 5147706 w 10105701"/>
              <a:gd name="connsiteY60" fmla="*/ 1197569 h 1635919"/>
              <a:gd name="connsiteX61" fmla="*/ 5153708 w 10105701"/>
              <a:gd name="connsiteY61" fmla="*/ 1197448 h 1635919"/>
              <a:gd name="connsiteX62" fmla="*/ 5188848 w 10105701"/>
              <a:gd name="connsiteY62" fmla="*/ 1194117 h 1635919"/>
              <a:gd name="connsiteX63" fmla="*/ 5261123 w 10105701"/>
              <a:gd name="connsiteY63" fmla="*/ 1196468 h 1635919"/>
              <a:gd name="connsiteX64" fmla="*/ 5494654 w 10105701"/>
              <a:gd name="connsiteY64" fmla="*/ 1161268 h 1635919"/>
              <a:gd name="connsiteX65" fmla="*/ 5546753 w 10105701"/>
              <a:gd name="connsiteY65" fmla="*/ 1165525 h 1635919"/>
              <a:gd name="connsiteX66" fmla="*/ 5560642 w 10105701"/>
              <a:gd name="connsiteY66" fmla="*/ 1164466 h 1635919"/>
              <a:gd name="connsiteX67" fmla="*/ 5686323 w 10105701"/>
              <a:gd name="connsiteY67" fmla="*/ 1147265 h 1635919"/>
              <a:gd name="connsiteX68" fmla="*/ 5829828 w 10105701"/>
              <a:gd name="connsiteY68" fmla="*/ 1116410 h 1635919"/>
              <a:gd name="connsiteX69" fmla="*/ 5925239 w 10105701"/>
              <a:gd name="connsiteY69" fmla="*/ 1121255 h 1635919"/>
              <a:gd name="connsiteX70" fmla="*/ 6144558 w 10105701"/>
              <a:gd name="connsiteY70" fmla="*/ 1056445 h 1635919"/>
              <a:gd name="connsiteX71" fmla="*/ 6290656 w 10105701"/>
              <a:gd name="connsiteY71" fmla="*/ 1027295 h 1635919"/>
              <a:gd name="connsiteX72" fmla="*/ 6412287 w 10105701"/>
              <a:gd name="connsiteY72" fmla="*/ 996143 h 1635919"/>
              <a:gd name="connsiteX73" fmla="*/ 6520075 w 10105701"/>
              <a:gd name="connsiteY73" fmla="*/ 1008347 h 1635919"/>
              <a:gd name="connsiteX74" fmla="*/ 6557889 w 10105701"/>
              <a:gd name="connsiteY74" fmla="*/ 997343 h 1635919"/>
              <a:gd name="connsiteX75" fmla="*/ 6566004 w 10105701"/>
              <a:gd name="connsiteY75" fmla="*/ 995911 h 1635919"/>
              <a:gd name="connsiteX76" fmla="*/ 6604593 w 10105701"/>
              <a:gd name="connsiteY76" fmla="*/ 992506 h 1635919"/>
              <a:gd name="connsiteX77" fmla="*/ 6705694 w 10105701"/>
              <a:gd name="connsiteY77" fmla="*/ 989646 h 1635919"/>
              <a:gd name="connsiteX78" fmla="*/ 6742991 w 10105701"/>
              <a:gd name="connsiteY78" fmla="*/ 983487 h 1635919"/>
              <a:gd name="connsiteX79" fmla="*/ 6846894 w 10105701"/>
              <a:gd name="connsiteY79" fmla="*/ 970622 h 1635919"/>
              <a:gd name="connsiteX80" fmla="*/ 6952494 w 10105701"/>
              <a:gd name="connsiteY80" fmla="*/ 960756 h 1635919"/>
              <a:gd name="connsiteX81" fmla="*/ 7218923 w 10105701"/>
              <a:gd name="connsiteY81" fmla="*/ 927762 h 1635919"/>
              <a:gd name="connsiteX82" fmla="*/ 7237583 w 10105701"/>
              <a:gd name="connsiteY82" fmla="*/ 915103 h 1635919"/>
              <a:gd name="connsiteX83" fmla="*/ 7279234 w 10105701"/>
              <a:gd name="connsiteY83" fmla="*/ 890347 h 1635919"/>
              <a:gd name="connsiteX84" fmla="*/ 7285560 w 10105701"/>
              <a:gd name="connsiteY84" fmla="*/ 878753 h 1635919"/>
              <a:gd name="connsiteX85" fmla="*/ 7433809 w 10105701"/>
              <a:gd name="connsiteY85" fmla="*/ 834821 h 1635919"/>
              <a:gd name="connsiteX86" fmla="*/ 7540176 w 10105701"/>
              <a:gd name="connsiteY86" fmla="*/ 784348 h 1635919"/>
              <a:gd name="connsiteX87" fmla="*/ 7605402 w 10105701"/>
              <a:gd name="connsiteY87" fmla="*/ 716527 h 1635919"/>
              <a:gd name="connsiteX88" fmla="*/ 7845858 w 10105701"/>
              <a:gd name="connsiteY88" fmla="*/ 673516 h 1635919"/>
              <a:gd name="connsiteX89" fmla="*/ 7900059 w 10105701"/>
              <a:gd name="connsiteY89" fmla="*/ 662791 h 1635919"/>
              <a:gd name="connsiteX90" fmla="*/ 7962243 w 10105701"/>
              <a:gd name="connsiteY90" fmla="*/ 636522 h 1635919"/>
              <a:gd name="connsiteX91" fmla="*/ 8135456 w 10105701"/>
              <a:gd name="connsiteY91" fmla="*/ 587387 h 1635919"/>
              <a:gd name="connsiteX92" fmla="*/ 8338241 w 10105701"/>
              <a:gd name="connsiteY92" fmla="*/ 545483 h 1635919"/>
              <a:gd name="connsiteX93" fmla="*/ 8426880 w 10105701"/>
              <a:gd name="connsiteY93" fmla="*/ 525661 h 1635919"/>
              <a:gd name="connsiteX94" fmla="*/ 8460314 w 10105701"/>
              <a:gd name="connsiteY94" fmla="*/ 504220 h 1635919"/>
              <a:gd name="connsiteX95" fmla="*/ 8467254 w 10105701"/>
              <a:gd name="connsiteY95" fmla="*/ 497500 h 1635919"/>
              <a:gd name="connsiteX96" fmla="*/ 8464303 w 10105701"/>
              <a:gd name="connsiteY96" fmla="*/ 498549 h 1635919"/>
              <a:gd name="connsiteX97" fmla="*/ 8475402 w 10105701"/>
              <a:gd name="connsiteY97" fmla="*/ 489611 h 1635919"/>
              <a:gd name="connsiteX98" fmla="*/ 8467254 w 10105701"/>
              <a:gd name="connsiteY98" fmla="*/ 497500 h 1635919"/>
              <a:gd name="connsiteX99" fmla="*/ 8483593 w 10105701"/>
              <a:gd name="connsiteY99" fmla="*/ 491693 h 1635919"/>
              <a:gd name="connsiteX100" fmla="*/ 8731307 w 10105701"/>
              <a:gd name="connsiteY100" fmla="*/ 373834 h 1635919"/>
              <a:gd name="connsiteX101" fmla="*/ 8905624 w 10105701"/>
              <a:gd name="connsiteY101" fmla="*/ 333941 h 1635919"/>
              <a:gd name="connsiteX102" fmla="*/ 8953374 w 10105701"/>
              <a:gd name="connsiteY102" fmla="*/ 325422 h 1635919"/>
              <a:gd name="connsiteX103" fmla="*/ 9036443 w 10105701"/>
              <a:gd name="connsiteY103" fmla="*/ 308326 h 1635919"/>
              <a:gd name="connsiteX104" fmla="*/ 9071726 w 10105701"/>
              <a:gd name="connsiteY104" fmla="*/ 297416 h 1635919"/>
              <a:gd name="connsiteX105" fmla="*/ 9203238 w 10105701"/>
              <a:gd name="connsiteY105" fmla="*/ 301935 h 1635919"/>
              <a:gd name="connsiteX106" fmla="*/ 9225389 w 10105701"/>
              <a:gd name="connsiteY106" fmla="*/ 302331 h 1635919"/>
              <a:gd name="connsiteX107" fmla="*/ 9257841 w 10105701"/>
              <a:gd name="connsiteY107" fmla="*/ 289670 h 1635919"/>
              <a:gd name="connsiteX108" fmla="*/ 9338289 w 10105701"/>
              <a:gd name="connsiteY108" fmla="*/ 258345 h 1635919"/>
              <a:gd name="connsiteX109" fmla="*/ 9464136 w 10105701"/>
              <a:gd name="connsiteY109" fmla="*/ 244057 h 1635919"/>
              <a:gd name="connsiteX110" fmla="*/ 9481363 w 10105701"/>
              <a:gd name="connsiteY110" fmla="*/ 243247 h 1635919"/>
              <a:gd name="connsiteX111" fmla="*/ 9572531 w 10105701"/>
              <a:gd name="connsiteY111" fmla="*/ 199385 h 1635919"/>
              <a:gd name="connsiteX112" fmla="*/ 9756421 w 10105701"/>
              <a:gd name="connsiteY112" fmla="*/ 131720 h 1635919"/>
              <a:gd name="connsiteX113" fmla="*/ 9841144 w 10105701"/>
              <a:gd name="connsiteY113" fmla="*/ 105373 h 1635919"/>
              <a:gd name="connsiteX114" fmla="*/ 9993448 w 10105701"/>
              <a:gd name="connsiteY114" fmla="*/ 45117 h 1635919"/>
              <a:gd name="connsiteX115" fmla="*/ 10019281 w 10105701"/>
              <a:gd name="connsiteY115" fmla="*/ 31163 h 1635919"/>
              <a:gd name="connsiteX116" fmla="*/ 10072841 w 10105701"/>
              <a:gd name="connsiteY116" fmla="*/ 4330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105701" h="1635919">
                <a:moveTo>
                  <a:pt x="10105701" y="0"/>
                </a:moveTo>
                <a:lnTo>
                  <a:pt x="0" y="0"/>
                </a:lnTo>
                <a:lnTo>
                  <a:pt x="0" y="1490941"/>
                </a:lnTo>
                <a:lnTo>
                  <a:pt x="4607" y="1491637"/>
                </a:lnTo>
                <a:cubicBezTo>
                  <a:pt x="16659" y="1491630"/>
                  <a:pt x="29913" y="1489951"/>
                  <a:pt x="37930" y="1496454"/>
                </a:cubicBezTo>
                <a:lnTo>
                  <a:pt x="78230" y="1509231"/>
                </a:lnTo>
                <a:cubicBezTo>
                  <a:pt x="117818" y="1514287"/>
                  <a:pt x="225269" y="1521731"/>
                  <a:pt x="275459" y="1526793"/>
                </a:cubicBezTo>
                <a:cubicBezTo>
                  <a:pt x="313764" y="1530963"/>
                  <a:pt x="346987" y="1541888"/>
                  <a:pt x="379368" y="1539602"/>
                </a:cubicBezTo>
                <a:cubicBezTo>
                  <a:pt x="392576" y="1546875"/>
                  <a:pt x="405007" y="1550499"/>
                  <a:pt x="416973" y="1542697"/>
                </a:cubicBezTo>
                <a:cubicBezTo>
                  <a:pt x="452855" y="1551710"/>
                  <a:pt x="459175" y="1563531"/>
                  <a:pt x="524619" y="1569736"/>
                </a:cubicBezTo>
                <a:cubicBezTo>
                  <a:pt x="538423" y="1570060"/>
                  <a:pt x="580256" y="1565055"/>
                  <a:pt x="601753" y="1569757"/>
                </a:cubicBezTo>
                <a:cubicBezTo>
                  <a:pt x="650829" y="1575179"/>
                  <a:pt x="768752" y="1569541"/>
                  <a:pt x="819077" y="1602271"/>
                </a:cubicBezTo>
                <a:cubicBezTo>
                  <a:pt x="864345" y="1610461"/>
                  <a:pt x="920787" y="1605600"/>
                  <a:pt x="977607" y="1614490"/>
                </a:cubicBezTo>
                <a:cubicBezTo>
                  <a:pt x="1041126" y="1616084"/>
                  <a:pt x="1180788" y="1609848"/>
                  <a:pt x="1204410" y="1604796"/>
                </a:cubicBezTo>
                <a:cubicBezTo>
                  <a:pt x="1219023" y="1603955"/>
                  <a:pt x="1269664" y="1614581"/>
                  <a:pt x="1289468" y="1624111"/>
                </a:cubicBezTo>
                <a:cubicBezTo>
                  <a:pt x="1316509" y="1628345"/>
                  <a:pt x="1351337" y="1628742"/>
                  <a:pt x="1366651" y="1630201"/>
                </a:cubicBezTo>
                <a:lnTo>
                  <a:pt x="1381356" y="1632866"/>
                </a:lnTo>
                <a:cubicBezTo>
                  <a:pt x="1394485" y="1632761"/>
                  <a:pt x="1400590" y="1641651"/>
                  <a:pt x="1445426" y="1629568"/>
                </a:cubicBezTo>
                <a:cubicBezTo>
                  <a:pt x="1507585" y="1601017"/>
                  <a:pt x="1599341" y="1598872"/>
                  <a:pt x="1650367" y="1560368"/>
                </a:cubicBezTo>
                <a:cubicBezTo>
                  <a:pt x="1704319" y="1547517"/>
                  <a:pt x="1732125" y="1521192"/>
                  <a:pt x="1772393" y="1507860"/>
                </a:cubicBezTo>
                <a:cubicBezTo>
                  <a:pt x="1832559" y="1489282"/>
                  <a:pt x="1853090" y="1481466"/>
                  <a:pt x="1891965" y="1480365"/>
                </a:cubicBezTo>
                <a:cubicBezTo>
                  <a:pt x="1910729" y="1491935"/>
                  <a:pt x="2027835" y="1439510"/>
                  <a:pt x="2057728" y="1429583"/>
                </a:cubicBezTo>
                <a:lnTo>
                  <a:pt x="2073665" y="1421070"/>
                </a:lnTo>
                <a:cubicBezTo>
                  <a:pt x="2094251" y="1412612"/>
                  <a:pt x="2150176" y="1386769"/>
                  <a:pt x="2181244" y="1378831"/>
                </a:cubicBezTo>
                <a:cubicBezTo>
                  <a:pt x="2222350" y="1374587"/>
                  <a:pt x="2238821" y="1381578"/>
                  <a:pt x="2304560" y="1366100"/>
                </a:cubicBezTo>
                <a:cubicBezTo>
                  <a:pt x="2326476" y="1363885"/>
                  <a:pt x="2359838" y="1371177"/>
                  <a:pt x="2391564" y="1371094"/>
                </a:cubicBezTo>
                <a:cubicBezTo>
                  <a:pt x="2432149" y="1366985"/>
                  <a:pt x="2455612" y="1382736"/>
                  <a:pt x="2494921" y="1365603"/>
                </a:cubicBezTo>
                <a:lnTo>
                  <a:pt x="2734096" y="1356515"/>
                </a:lnTo>
                <a:lnTo>
                  <a:pt x="2739531" y="1357291"/>
                </a:lnTo>
                <a:lnTo>
                  <a:pt x="2865222" y="1359114"/>
                </a:lnTo>
                <a:cubicBezTo>
                  <a:pt x="2878449" y="1362779"/>
                  <a:pt x="2891353" y="1362288"/>
                  <a:pt x="2896689" y="1363122"/>
                </a:cubicBezTo>
                <a:lnTo>
                  <a:pt x="2897238" y="1364119"/>
                </a:lnTo>
                <a:lnTo>
                  <a:pt x="2965170" y="1346675"/>
                </a:lnTo>
                <a:lnTo>
                  <a:pt x="3018649" y="1330715"/>
                </a:lnTo>
                <a:cubicBezTo>
                  <a:pt x="3023892" y="1327905"/>
                  <a:pt x="3028665" y="1324539"/>
                  <a:pt x="3032731" y="1320413"/>
                </a:cubicBezTo>
                <a:cubicBezTo>
                  <a:pt x="3075490" y="1292489"/>
                  <a:pt x="3144642" y="1305589"/>
                  <a:pt x="3304966" y="1277664"/>
                </a:cubicBezTo>
                <a:cubicBezTo>
                  <a:pt x="3337554" y="1258833"/>
                  <a:pt x="3386510" y="1275439"/>
                  <a:pt x="3431592" y="1260880"/>
                </a:cubicBezTo>
                <a:cubicBezTo>
                  <a:pt x="3489905" y="1253650"/>
                  <a:pt x="3539499" y="1253433"/>
                  <a:pt x="3594306" y="1248466"/>
                </a:cubicBezTo>
                <a:cubicBezTo>
                  <a:pt x="3653474" y="1242369"/>
                  <a:pt x="3745472" y="1227649"/>
                  <a:pt x="3786599" y="1224300"/>
                </a:cubicBezTo>
                <a:cubicBezTo>
                  <a:pt x="3808763" y="1223174"/>
                  <a:pt x="3807167" y="1229416"/>
                  <a:pt x="3841066" y="1228373"/>
                </a:cubicBezTo>
                <a:cubicBezTo>
                  <a:pt x="3873205" y="1210604"/>
                  <a:pt x="3921441" y="1233175"/>
                  <a:pt x="3961204" y="1209839"/>
                </a:cubicBezTo>
                <a:cubicBezTo>
                  <a:pt x="3976014" y="1203349"/>
                  <a:pt x="4023022" y="1196077"/>
                  <a:pt x="4032612" y="1202505"/>
                </a:cubicBezTo>
                <a:cubicBezTo>
                  <a:pt x="4042558" y="1202595"/>
                  <a:pt x="4053728" y="1197908"/>
                  <a:pt x="4059004" y="1205617"/>
                </a:cubicBezTo>
                <a:cubicBezTo>
                  <a:pt x="4067387" y="1214558"/>
                  <a:pt x="4100158" y="1193182"/>
                  <a:pt x="4096357" y="1205997"/>
                </a:cubicBezTo>
                <a:lnTo>
                  <a:pt x="4223514" y="1208065"/>
                </a:lnTo>
                <a:lnTo>
                  <a:pt x="4264608" y="1202745"/>
                </a:lnTo>
                <a:lnTo>
                  <a:pt x="4270507" y="1201530"/>
                </a:lnTo>
                <a:cubicBezTo>
                  <a:pt x="4280325" y="1199130"/>
                  <a:pt x="4309940" y="1191442"/>
                  <a:pt x="4323515" y="1188341"/>
                </a:cubicBezTo>
                <a:cubicBezTo>
                  <a:pt x="4345901" y="1171754"/>
                  <a:pt x="4382682" y="1171579"/>
                  <a:pt x="4412266" y="1163198"/>
                </a:cubicBezTo>
                <a:lnTo>
                  <a:pt x="4493624" y="1141641"/>
                </a:lnTo>
                <a:lnTo>
                  <a:pt x="4547947" y="1135059"/>
                </a:lnTo>
                <a:lnTo>
                  <a:pt x="4570899" y="1127614"/>
                </a:lnTo>
                <a:cubicBezTo>
                  <a:pt x="4587359" y="1124815"/>
                  <a:pt x="4649538" y="1123476"/>
                  <a:pt x="4675496" y="1126467"/>
                </a:cubicBezTo>
                <a:cubicBezTo>
                  <a:pt x="4697495" y="1129400"/>
                  <a:pt x="4693106" y="1140398"/>
                  <a:pt x="4726643" y="1145555"/>
                </a:cubicBezTo>
                <a:cubicBezTo>
                  <a:pt x="4761184" y="1133902"/>
                  <a:pt x="4804963" y="1164954"/>
                  <a:pt x="4847920" y="1149205"/>
                </a:cubicBezTo>
                <a:cubicBezTo>
                  <a:pt x="4863560" y="1145511"/>
                  <a:pt x="4911017" y="1146919"/>
                  <a:pt x="4919404" y="1155004"/>
                </a:cubicBezTo>
                <a:cubicBezTo>
                  <a:pt x="4929179" y="1156909"/>
                  <a:pt x="4940940" y="1154325"/>
                  <a:pt x="4944872" y="1162888"/>
                </a:cubicBezTo>
                <a:cubicBezTo>
                  <a:pt x="4951657" y="1173230"/>
                  <a:pt x="4987412" y="1158139"/>
                  <a:pt x="4981573" y="1170076"/>
                </a:cubicBezTo>
                <a:cubicBezTo>
                  <a:pt x="5006936" y="1159755"/>
                  <a:pt x="5024814" y="1181490"/>
                  <a:pt x="5045039" y="1187167"/>
                </a:cubicBezTo>
                <a:lnTo>
                  <a:pt x="5106386" y="1195314"/>
                </a:lnTo>
                <a:lnTo>
                  <a:pt x="5147706" y="1197569"/>
                </a:lnTo>
                <a:lnTo>
                  <a:pt x="5153708" y="1197448"/>
                </a:lnTo>
                <a:cubicBezTo>
                  <a:pt x="5163764" y="1196873"/>
                  <a:pt x="5177220" y="1193824"/>
                  <a:pt x="5188848" y="1194117"/>
                </a:cubicBezTo>
                <a:lnTo>
                  <a:pt x="5261123" y="1196468"/>
                </a:lnTo>
                <a:cubicBezTo>
                  <a:pt x="5312090" y="1190994"/>
                  <a:pt x="5405461" y="1183748"/>
                  <a:pt x="5494654" y="1161268"/>
                </a:cubicBezTo>
                <a:lnTo>
                  <a:pt x="5546753" y="1165525"/>
                </a:lnTo>
                <a:lnTo>
                  <a:pt x="5560642" y="1164466"/>
                </a:lnTo>
                <a:lnTo>
                  <a:pt x="5686323" y="1147265"/>
                </a:lnTo>
                <a:cubicBezTo>
                  <a:pt x="5750755" y="1126913"/>
                  <a:pt x="5775685" y="1148046"/>
                  <a:pt x="5829828" y="1116410"/>
                </a:cubicBezTo>
                <a:cubicBezTo>
                  <a:pt x="5821148" y="1128698"/>
                  <a:pt x="5906454" y="1127104"/>
                  <a:pt x="5925239" y="1121255"/>
                </a:cubicBezTo>
                <a:cubicBezTo>
                  <a:pt x="5947279" y="1110562"/>
                  <a:pt x="6082280" y="1070391"/>
                  <a:pt x="6144558" y="1056445"/>
                </a:cubicBezTo>
                <a:cubicBezTo>
                  <a:pt x="6209398" y="1040785"/>
                  <a:pt x="6259985" y="1033313"/>
                  <a:pt x="6290656" y="1027295"/>
                </a:cubicBezTo>
                <a:lnTo>
                  <a:pt x="6412287" y="996143"/>
                </a:lnTo>
                <a:cubicBezTo>
                  <a:pt x="6444202" y="994146"/>
                  <a:pt x="6495808" y="1008147"/>
                  <a:pt x="6520075" y="1008347"/>
                </a:cubicBezTo>
                <a:cubicBezTo>
                  <a:pt x="6532061" y="1004377"/>
                  <a:pt x="6544742" y="1000649"/>
                  <a:pt x="6557889" y="997343"/>
                </a:cubicBezTo>
                <a:lnTo>
                  <a:pt x="6566004" y="995911"/>
                </a:lnTo>
                <a:lnTo>
                  <a:pt x="6604593" y="992506"/>
                </a:lnTo>
                <a:cubicBezTo>
                  <a:pt x="6627875" y="991462"/>
                  <a:pt x="6682628" y="991149"/>
                  <a:pt x="6705694" y="989646"/>
                </a:cubicBezTo>
                <a:cubicBezTo>
                  <a:pt x="6715818" y="979115"/>
                  <a:pt x="6728665" y="979617"/>
                  <a:pt x="6742991" y="983487"/>
                </a:cubicBezTo>
                <a:cubicBezTo>
                  <a:pt x="6774125" y="973355"/>
                  <a:pt x="6808701" y="975904"/>
                  <a:pt x="6846894" y="970622"/>
                </a:cubicBezTo>
                <a:cubicBezTo>
                  <a:pt x="6881758" y="952640"/>
                  <a:pt x="6911718" y="966478"/>
                  <a:pt x="6952494" y="960756"/>
                </a:cubicBezTo>
                <a:cubicBezTo>
                  <a:pt x="7014499" y="953613"/>
                  <a:pt x="7171408" y="935371"/>
                  <a:pt x="7218923" y="927762"/>
                </a:cubicBezTo>
                <a:lnTo>
                  <a:pt x="7237583" y="915103"/>
                </a:lnTo>
                <a:lnTo>
                  <a:pt x="7279234" y="890347"/>
                </a:lnTo>
                <a:cubicBezTo>
                  <a:pt x="7282367" y="886883"/>
                  <a:pt x="7284610" y="883060"/>
                  <a:pt x="7285560" y="878753"/>
                </a:cubicBezTo>
                <a:cubicBezTo>
                  <a:pt x="7345735" y="880000"/>
                  <a:pt x="7379697" y="849179"/>
                  <a:pt x="7433809" y="834821"/>
                </a:cubicBezTo>
                <a:cubicBezTo>
                  <a:pt x="7489109" y="811390"/>
                  <a:pt x="7502976" y="798781"/>
                  <a:pt x="7540176" y="784348"/>
                </a:cubicBezTo>
                <a:cubicBezTo>
                  <a:pt x="7556139" y="775738"/>
                  <a:pt x="7577389" y="711736"/>
                  <a:pt x="7605402" y="716527"/>
                </a:cubicBezTo>
                <a:cubicBezTo>
                  <a:pt x="7613742" y="707888"/>
                  <a:pt x="7791241" y="703328"/>
                  <a:pt x="7845858" y="673516"/>
                </a:cubicBezTo>
                <a:cubicBezTo>
                  <a:pt x="7895453" y="685047"/>
                  <a:pt x="7862372" y="670105"/>
                  <a:pt x="7900059" y="662791"/>
                </a:cubicBezTo>
                <a:cubicBezTo>
                  <a:pt x="7920787" y="654035"/>
                  <a:pt x="7936717" y="664423"/>
                  <a:pt x="7962243" y="636522"/>
                </a:cubicBezTo>
                <a:cubicBezTo>
                  <a:pt x="7996549" y="637997"/>
                  <a:pt x="8072790" y="602560"/>
                  <a:pt x="8135456" y="587387"/>
                </a:cubicBezTo>
                <a:cubicBezTo>
                  <a:pt x="8203051" y="573419"/>
                  <a:pt x="8256250" y="537571"/>
                  <a:pt x="8338241" y="545483"/>
                </a:cubicBezTo>
                <a:cubicBezTo>
                  <a:pt x="8345964" y="530066"/>
                  <a:pt x="8385415" y="539169"/>
                  <a:pt x="8426880" y="525661"/>
                </a:cubicBezTo>
                <a:cubicBezTo>
                  <a:pt x="8432865" y="512576"/>
                  <a:pt x="8445661" y="514079"/>
                  <a:pt x="8460314" y="504220"/>
                </a:cubicBezTo>
                <a:lnTo>
                  <a:pt x="8467254" y="497500"/>
                </a:lnTo>
                <a:lnTo>
                  <a:pt x="8464303" y="498549"/>
                </a:lnTo>
                <a:cubicBezTo>
                  <a:pt x="8456468" y="500532"/>
                  <a:pt x="8477290" y="490312"/>
                  <a:pt x="8475402" y="489611"/>
                </a:cubicBezTo>
                <a:lnTo>
                  <a:pt x="8467254" y="497500"/>
                </a:lnTo>
                <a:lnTo>
                  <a:pt x="8483593" y="491693"/>
                </a:lnTo>
                <a:cubicBezTo>
                  <a:pt x="8555805" y="463970"/>
                  <a:pt x="8656042" y="369236"/>
                  <a:pt x="8731307" y="373834"/>
                </a:cubicBezTo>
                <a:cubicBezTo>
                  <a:pt x="8796803" y="371769"/>
                  <a:pt x="8847519" y="347239"/>
                  <a:pt x="8905624" y="333941"/>
                </a:cubicBezTo>
                <a:cubicBezTo>
                  <a:pt x="8930484" y="326336"/>
                  <a:pt x="8914464" y="305954"/>
                  <a:pt x="8953374" y="325422"/>
                </a:cubicBezTo>
                <a:lnTo>
                  <a:pt x="9036443" y="308326"/>
                </a:lnTo>
                <a:lnTo>
                  <a:pt x="9071726" y="297416"/>
                </a:lnTo>
                <a:cubicBezTo>
                  <a:pt x="9087610" y="280477"/>
                  <a:pt x="9181257" y="320181"/>
                  <a:pt x="9203238" y="301935"/>
                </a:cubicBezTo>
                <a:cubicBezTo>
                  <a:pt x="9207855" y="296522"/>
                  <a:pt x="9224145" y="296813"/>
                  <a:pt x="9225389" y="302331"/>
                </a:cubicBezTo>
                <a:cubicBezTo>
                  <a:pt x="9231986" y="298884"/>
                  <a:pt x="9251736" y="281850"/>
                  <a:pt x="9257841" y="289670"/>
                </a:cubicBezTo>
                <a:lnTo>
                  <a:pt x="9338289" y="258345"/>
                </a:lnTo>
                <a:cubicBezTo>
                  <a:pt x="9364865" y="253056"/>
                  <a:pt x="9440290" y="246574"/>
                  <a:pt x="9464136" y="244057"/>
                </a:cubicBezTo>
                <a:cubicBezTo>
                  <a:pt x="9467020" y="239819"/>
                  <a:pt x="9479694" y="239220"/>
                  <a:pt x="9481363" y="243247"/>
                </a:cubicBezTo>
                <a:cubicBezTo>
                  <a:pt x="9499429" y="235801"/>
                  <a:pt x="9523607" y="212357"/>
                  <a:pt x="9572531" y="199385"/>
                </a:cubicBezTo>
                <a:cubicBezTo>
                  <a:pt x="9625765" y="194838"/>
                  <a:pt x="9711652" y="147390"/>
                  <a:pt x="9756421" y="131720"/>
                </a:cubicBezTo>
                <a:cubicBezTo>
                  <a:pt x="9787863" y="92850"/>
                  <a:pt x="9802506" y="116890"/>
                  <a:pt x="9841144" y="105373"/>
                </a:cubicBezTo>
                <a:cubicBezTo>
                  <a:pt x="9881515" y="88023"/>
                  <a:pt x="9948279" y="40585"/>
                  <a:pt x="9993448" y="45117"/>
                </a:cubicBezTo>
                <a:lnTo>
                  <a:pt x="10019281" y="31163"/>
                </a:lnTo>
                <a:cubicBezTo>
                  <a:pt x="10026781" y="4158"/>
                  <a:pt x="10048053" y="28021"/>
                  <a:pt x="10072841" y="433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lose-up of spirea flowers in bud">
            <a:extLst>
              <a:ext uri="{FF2B5EF4-FFF2-40B4-BE49-F238E27FC236}">
                <a16:creationId xmlns:a16="http://schemas.microsoft.com/office/drawing/2014/main" id="{1AF46C90-62C1-C56B-2169-AC569FC11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9" r="29338" b="1"/>
          <a:stretch/>
        </p:blipFill>
        <p:spPr>
          <a:xfrm>
            <a:off x="585430" y="1030780"/>
            <a:ext cx="4259768" cy="48510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20E33-3851-7950-2CF0-B2F2B199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Aditya Prakash - 002725414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397D6-8C40-B4B2-1EEE-0BB40DC830F7}"/>
              </a:ext>
            </a:extLst>
          </p:cNvPr>
          <p:cNvSpPr txBox="1">
            <a:spLocks/>
          </p:cNvSpPr>
          <p:nvPr/>
        </p:nvSpPr>
        <p:spPr>
          <a:xfrm>
            <a:off x="6096000" y="1030780"/>
            <a:ext cx="5295900" cy="34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5F4A-59B7-8AE2-250F-DB18210D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735" y="1518849"/>
            <a:ext cx="6488352" cy="802454"/>
          </a:xfr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i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C07A885-FD45-751C-F902-CBF3D51E9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29678"/>
              </p:ext>
            </p:extLst>
          </p:nvPr>
        </p:nvGraphicFramePr>
        <p:xfrm>
          <a:off x="5105735" y="2518618"/>
          <a:ext cx="6488352" cy="2851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176">
                  <a:extLst>
                    <a:ext uri="{9D8B030D-6E8A-4147-A177-3AD203B41FA5}">
                      <a16:colId xmlns:a16="http://schemas.microsoft.com/office/drawing/2014/main" val="3183604805"/>
                    </a:ext>
                  </a:extLst>
                </a:gridCol>
                <a:gridCol w="3244176">
                  <a:extLst>
                    <a:ext uri="{9D8B030D-6E8A-4147-A177-3AD203B41FA5}">
                      <a16:colId xmlns:a16="http://schemas.microsoft.com/office/drawing/2014/main" val="3030728410"/>
                    </a:ext>
                  </a:extLst>
                </a:gridCol>
              </a:tblGrid>
              <a:tr h="469209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masis MT Pro Medium" panose="020B0604020202020204" pitchFamily="18" charset="0"/>
                          <a:ea typeface="+mj-ea"/>
                          <a:cs typeface="+mj-cs"/>
                        </a:rPr>
                        <a:t>Hierarchical Clustering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otype Corsiva" panose="03010101010201010101" pitchFamily="66" charset="0"/>
                          <a:ea typeface="+mj-ea"/>
                          <a:cs typeface="+mj-cs"/>
                        </a:rPr>
                        <a:t>k-</a:t>
                      </a: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masis MT Pro Medium" panose="020B0604020202020204" pitchFamily="18" charset="0"/>
                          <a:ea typeface="+mj-ea"/>
                          <a:cs typeface="+mj-cs"/>
                        </a:rPr>
                        <a:t>Means Clustering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16512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1. Inefficient in handling huge volume of data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Preferred when working with large dataset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63914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2. Results are reproducible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Results might differ after every run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59490"/>
                  </a:ext>
                </a:extLst>
              </a:tr>
              <a:tr h="42374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3. Number of cluster values can be interpreted using dendrogram after execution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Number of clusters value must be known prior to executing the algorithm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13701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2"/>
      </a:accent1>
      <a:accent2>
        <a:srgbClr val="BB17D5"/>
      </a:accent2>
      <a:accent3>
        <a:srgbClr val="7E29E7"/>
      </a:accent3>
      <a:accent4>
        <a:srgbClr val="3A35DA"/>
      </a:accent4>
      <a:accent5>
        <a:srgbClr val="2972E7"/>
      </a:accent5>
      <a:accent6>
        <a:srgbClr val="17AFD5"/>
      </a:accent6>
      <a:hlink>
        <a:srgbClr val="3F5B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515</Words>
  <Application>Microsoft Office PowerPoint</Application>
  <PresentationFormat>Widescreen</PresentationFormat>
  <Paragraphs>44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Abadi Extra Light</vt:lpstr>
      <vt:lpstr>Amasis MT Pro Black</vt:lpstr>
      <vt:lpstr>Amasis MT Pro Medium</vt:lpstr>
      <vt:lpstr>Arial</vt:lpstr>
      <vt:lpstr>Calibri</vt:lpstr>
      <vt:lpstr>Consolas</vt:lpstr>
      <vt:lpstr>Courier New</vt:lpstr>
      <vt:lpstr>Franklin Gothic Heavy</vt:lpstr>
      <vt:lpstr>Monotype Corsiva</vt:lpstr>
      <vt:lpstr>Roboto</vt:lpstr>
      <vt:lpstr>urw-din</vt:lpstr>
      <vt:lpstr>AfterhoursVTI</vt:lpstr>
      <vt:lpstr>Clustering in  Machine Learning</vt:lpstr>
      <vt:lpstr>Problem Statement</vt:lpstr>
      <vt:lpstr>Distance Measure</vt:lpstr>
      <vt:lpstr>PowerPoint Presentation</vt:lpstr>
      <vt:lpstr>PowerPoint Presentation</vt:lpstr>
      <vt:lpstr>k- Means</vt:lpstr>
      <vt:lpstr>k- Means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in  Machine Learning</dc:title>
  <dc:creator>Aditya Shambhunath Prakash</dc:creator>
  <cp:lastModifiedBy>Aditya Shambhunath Prakash</cp:lastModifiedBy>
  <cp:revision>8</cp:revision>
  <dcterms:created xsi:type="dcterms:W3CDTF">2023-02-08T16:36:45Z</dcterms:created>
  <dcterms:modified xsi:type="dcterms:W3CDTF">2023-02-09T02:20:57Z</dcterms:modified>
</cp:coreProperties>
</file>